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6" r:id="rId4"/>
    <p:sldId id="274" r:id="rId5"/>
    <p:sldId id="260" r:id="rId6"/>
    <p:sldId id="261" r:id="rId7"/>
    <p:sldId id="264" r:id="rId8"/>
    <p:sldId id="265" r:id="rId9"/>
    <p:sldId id="267" r:id="rId10"/>
    <p:sldId id="268" r:id="rId11"/>
    <p:sldId id="273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D10076-A6F6-459B-AFAD-E28E25A70AF5}" type="datetimeFigureOut">
              <a:rPr lang="pl-PL" smtClean="0"/>
              <a:pPr/>
              <a:t>30.10.2020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9EC160-4C3B-40FA-AC6F-9C81FC8DC99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500" dirty="0" smtClean="0"/>
              <a:t>Instrukcja prawidłowego wypełniania dokumentów praktyki zawodowej</a:t>
            </a:r>
            <a:endParaRPr lang="pl-PL" sz="35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Opracowała A. Szatkowska</a:t>
            </a:r>
            <a:endParaRPr lang="pl-PL" dirty="0"/>
          </a:p>
        </p:txBody>
      </p:sp>
      <p:pic>
        <p:nvPicPr>
          <p:cNvPr id="35842" name="Picture 2" descr="http://www.humanitas.edu.pl/views/layouts/img/white/logo_p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293097"/>
            <a:ext cx="7848872" cy="1791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785242"/>
          </a:xfrm>
        </p:spPr>
        <p:txBody>
          <a:bodyPr>
            <a:normAutofit/>
          </a:bodyPr>
          <a:lstStyle/>
          <a:p>
            <a:pPr algn="ctr"/>
            <a:r>
              <a:rPr lang="pl-PL" sz="4500" dirty="0" smtClean="0"/>
              <a:t>UWAGA!!!</a:t>
            </a:r>
            <a:endParaRPr lang="pl-PL" sz="4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340768"/>
            <a:ext cx="8003232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Praktyki z zakresu Diagnostyki obrazowej oraz Diagnostyki elektromedycznej należy zrealizować w co najmniej 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dwóch różnych pracowniach</a:t>
            </a:r>
            <a:r>
              <a:rPr lang="pl-PL" dirty="0" smtClean="0"/>
              <a:t>. Np.: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w pracowni RTG i TK, pracowni badań naczyniowych i MR, itp.</a:t>
            </a:r>
          </a:p>
          <a:p>
            <a:r>
              <a:rPr lang="pl-PL" dirty="0" smtClean="0"/>
              <a:t>w pracowni EKG i spirometrycznej, EKG i EEG, itp.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785242"/>
          </a:xfrm>
        </p:spPr>
        <p:txBody>
          <a:bodyPr>
            <a:normAutofit/>
          </a:bodyPr>
          <a:lstStyle/>
          <a:p>
            <a:pPr algn="ctr"/>
            <a:r>
              <a:rPr lang="pl-PL" sz="4500" dirty="0" smtClean="0"/>
              <a:t>UWAGA!!!</a:t>
            </a:r>
            <a:endParaRPr lang="pl-PL" sz="4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340768"/>
            <a:ext cx="8003232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	Jeżeli dana placówka nie dysponuje wystarczającą ilością pracowni, należy praktykę uzupełnić w innej placówce ochrony zdrowia.</a:t>
            </a:r>
          </a:p>
          <a:p>
            <a:pPr>
              <a:buNone/>
            </a:pPr>
            <a:r>
              <a:rPr lang="pl-PL" dirty="0" smtClean="0"/>
              <a:t>	W tym celu należy podpisać porozumienie z dwiema placówkami i uzupełnić dwa dzienniki praktyk.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Przykład:</a:t>
            </a:r>
            <a:r>
              <a:rPr lang="pl-PL" dirty="0" smtClean="0"/>
              <a:t> Studentka odbyła 15 godzin praktyki w przychodni lekarskiej w pracowni EKG. Następnie odbyła kolejne 15 godzin w szpitalu w pracowni EEG.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836712"/>
            <a:ext cx="7992888" cy="435597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Dziennik praktyk jest 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dokumentem</a:t>
            </a:r>
            <a:r>
              <a:rPr lang="pl-PL" dirty="0" smtClean="0"/>
              <a:t>, dlatego należy go wypełniać w sposób staranny i czytelny.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Należy pamiętać, że wszystkie informacje zawarte w dokumentacji muszą być 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zgodne z prawdą</a:t>
            </a:r>
            <a:r>
              <a:rPr lang="pl-PL" dirty="0" smtClean="0"/>
              <a:t>, tj. np. oceniane efekty kształcenia, zakres obowiązków wykonywanych w trakcie pracy, podpisy i pieczątki pracodawców/ zwierzchników.  Wszelkie nieprawidłowości w tym zakresie podlegają 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ART.271 KK Poświadczanie nieprawdy.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4631841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76056" y="2420888"/>
            <a:ext cx="3682752" cy="40664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W miejscu „</a:t>
            </a:r>
            <a:r>
              <a:rPr lang="pl-PL" b="1" dirty="0" smtClean="0"/>
              <a:t>opiekun z ramienia uczelni</a:t>
            </a:r>
            <a:r>
              <a:rPr lang="pl-PL" dirty="0" smtClean="0"/>
              <a:t>” należy wpisać imię i nazwisko osoby, która pełni obowiązki opiekuna merytorycznego praktyk z ramienia uczelni.</a:t>
            </a:r>
          </a:p>
          <a:p>
            <a:pPr algn="just"/>
            <a:r>
              <a:rPr lang="pl-PL" dirty="0" smtClean="0"/>
              <a:t>Zaliczenie praktyki (miejsce do tego przeznaczone znajduje się na dole strony) 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wypełnia opiekun z ramienia uczelni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5" name="Strzałka w dół 4"/>
          <p:cNvSpPr/>
          <p:nvPr/>
        </p:nvSpPr>
        <p:spPr>
          <a:xfrm rot="7913960">
            <a:off x="3492223" y="5827626"/>
            <a:ext cx="132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 rot="7913960">
            <a:off x="3065813" y="3334630"/>
            <a:ext cx="132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5076056" y="620688"/>
            <a:ext cx="3682752" cy="785242"/>
          </a:xfrm>
        </p:spPr>
        <p:txBody>
          <a:bodyPr>
            <a:normAutofit fontScale="90000"/>
          </a:bodyPr>
          <a:lstStyle/>
          <a:p>
            <a:r>
              <a:rPr lang="pl-PL" sz="3000" dirty="0" smtClean="0"/>
              <a:t>Uwagi dotyczące prawidłowego wypełnienia Dziennika praktyki</a:t>
            </a:r>
            <a:endParaRPr lang="pl-PL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0032" y="404664"/>
            <a:ext cx="3826768" cy="605014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Strona nr 2 powinna zostać wypełniona przez studenta, zgodnie ze zrealizowanymi zadaniami podczas praktyk.</a:t>
            </a:r>
          </a:p>
          <a:p>
            <a:r>
              <a:rPr lang="pl-PL" dirty="0" smtClean="0"/>
              <a:t>Na stronie należy wpisać imię i nazwisko studenta/</a:t>
            </a:r>
            <a:r>
              <a:rPr lang="pl-PL" dirty="0" err="1" smtClean="0"/>
              <a:t>tki</a:t>
            </a:r>
            <a:r>
              <a:rPr lang="pl-PL" dirty="0" smtClean="0"/>
              <a:t>.</a:t>
            </a:r>
          </a:p>
          <a:p>
            <a:r>
              <a:rPr lang="pl-PL" dirty="0" smtClean="0"/>
              <a:t>Pod wypełnioną tabelą, znajduje się miejsce na podpis opiekuna ze strony instytucji, potwierdzający realizację zadań</a:t>
            </a: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810" y="177523"/>
            <a:ext cx="4544842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dół 4"/>
          <p:cNvSpPr/>
          <p:nvPr/>
        </p:nvSpPr>
        <p:spPr>
          <a:xfrm rot="7913960">
            <a:off x="3575505" y="5638885"/>
            <a:ext cx="132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 rot="7913960">
            <a:off x="3215465" y="814350"/>
            <a:ext cx="132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060"/>
            <a:ext cx="4608512" cy="662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4048" y="267494"/>
            <a:ext cx="3682752" cy="785242"/>
          </a:xfrm>
        </p:spPr>
        <p:txBody>
          <a:bodyPr>
            <a:normAutofit fontScale="90000"/>
          </a:bodyPr>
          <a:lstStyle/>
          <a:p>
            <a:r>
              <a:rPr lang="pl-PL" sz="3000" dirty="0" smtClean="0"/>
              <a:t>Uwagi dotyczące ocenianych efektów</a:t>
            </a:r>
            <a:endParaRPr lang="pl-PL" sz="3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4048" y="1882808"/>
            <a:ext cx="3682752" cy="4572000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Oceny stopnia osiągnięcia przez studenta efektów kształcenia dokonuje opiekun z ramienia instytucji.</a:t>
            </a:r>
          </a:p>
          <a:p>
            <a:r>
              <a:rPr lang="pl-PL" dirty="0" smtClean="0"/>
              <a:t>Ocenie należy poddawać efekty kształcenia, które faktycznie są realizowane w danej placówce.</a:t>
            </a:r>
          </a:p>
          <a:p>
            <a:r>
              <a:rPr lang="pl-PL" dirty="0" smtClean="0"/>
              <a:t>Jeśli dany efekt nie jest realizowany, nie należy przy nim stawiać oceny. Pole może pozostać puste lub zostać skreślone.</a:t>
            </a:r>
            <a:endParaRPr lang="pl-PL" dirty="0"/>
          </a:p>
        </p:txBody>
      </p:sp>
      <p:sp>
        <p:nvSpPr>
          <p:cNvPr id="8" name="Krzyż 7"/>
          <p:cNvSpPr/>
          <p:nvPr/>
        </p:nvSpPr>
        <p:spPr>
          <a:xfrm rot="2554378">
            <a:off x="3796576" y="5110068"/>
            <a:ext cx="458111" cy="440623"/>
          </a:xfrm>
          <a:prstGeom prst="plus">
            <a:avLst>
              <a:gd name="adj" fmla="val 452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dół 10"/>
          <p:cNvSpPr/>
          <p:nvPr/>
        </p:nvSpPr>
        <p:spPr>
          <a:xfrm rot="7913960">
            <a:off x="2711408" y="742342"/>
            <a:ext cx="132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85242"/>
          </a:xfrm>
        </p:spPr>
        <p:txBody>
          <a:bodyPr>
            <a:normAutofit/>
          </a:bodyPr>
          <a:lstStyle/>
          <a:p>
            <a:r>
              <a:rPr lang="pl-PL" sz="3000" dirty="0" smtClean="0"/>
              <a:t>Uwagi dotyczące ocenianych efektów</a:t>
            </a:r>
            <a:endParaRPr lang="pl-PL" sz="3000" dirty="0"/>
          </a:p>
        </p:txBody>
      </p:sp>
      <p:sp>
        <p:nvSpPr>
          <p:cNvPr id="17" name="Symbol zastępczy zawartości 2"/>
          <p:cNvSpPr>
            <a:spLocks noGrp="1"/>
          </p:cNvSpPr>
          <p:nvPr>
            <p:ph idx="1"/>
          </p:nvPr>
        </p:nvSpPr>
        <p:spPr>
          <a:xfrm>
            <a:off x="4932040" y="1449288"/>
            <a:ext cx="3682752" cy="4572000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Szczególną uwagę należy zwrócić na efekty zaznaczone na obrazie strzałkami. Jeśli 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NIE</a:t>
            </a:r>
            <a:r>
              <a:rPr lang="pl-PL" dirty="0" smtClean="0"/>
              <a:t> są one realizowane podczas praktyki (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np. ze względu na brak odpowiedniego sprzętu i aparatury</a:t>
            </a:r>
            <a:r>
              <a:rPr lang="pl-PL" dirty="0" smtClean="0"/>
              <a:t>) nie należy ich uwzględniać przy ocenianiu studenta.</a:t>
            </a:r>
          </a:p>
        </p:txBody>
      </p:sp>
      <p:grpSp>
        <p:nvGrpSpPr>
          <p:cNvPr id="18" name="Grupa 17"/>
          <p:cNvGrpSpPr/>
          <p:nvPr/>
        </p:nvGrpSpPr>
        <p:grpSpPr>
          <a:xfrm>
            <a:off x="395536" y="692696"/>
            <a:ext cx="4248472" cy="6010470"/>
            <a:chOff x="467544" y="730899"/>
            <a:chExt cx="4248472" cy="6010470"/>
          </a:xfrm>
        </p:grpSpPr>
        <p:pic>
          <p:nvPicPr>
            <p:cNvPr id="19" name="Picture 3" descr="C:\Users\Y550\Desktop\Dziennik_praktyk_cz_I_Elektroradiologia_06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7544" y="730899"/>
              <a:ext cx="4248472" cy="6010470"/>
            </a:xfrm>
            <a:prstGeom prst="rect">
              <a:avLst/>
            </a:prstGeom>
            <a:noFill/>
          </p:spPr>
        </p:pic>
        <p:sp>
          <p:nvSpPr>
            <p:cNvPr id="20" name="Strzałka w prawo 19"/>
            <p:cNvSpPr/>
            <p:nvPr/>
          </p:nvSpPr>
          <p:spPr>
            <a:xfrm rot="10800000">
              <a:off x="3491880" y="1772816"/>
              <a:ext cx="792088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1" name="Strzałka w prawo 20"/>
            <p:cNvSpPr/>
            <p:nvPr/>
          </p:nvSpPr>
          <p:spPr>
            <a:xfrm rot="10800000">
              <a:off x="3491880" y="2132856"/>
              <a:ext cx="792088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85242"/>
          </a:xfrm>
        </p:spPr>
        <p:txBody>
          <a:bodyPr>
            <a:normAutofit/>
          </a:bodyPr>
          <a:lstStyle/>
          <a:p>
            <a:r>
              <a:rPr lang="pl-PL" sz="3000" dirty="0" smtClean="0"/>
              <a:t>Uwagi dotyczące ocenianych efektów</a:t>
            </a:r>
            <a:endParaRPr lang="pl-PL" sz="3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700808"/>
            <a:ext cx="8003232" cy="4572000"/>
          </a:xfrm>
        </p:spPr>
        <p:txBody>
          <a:bodyPr>
            <a:normAutofit/>
          </a:bodyPr>
          <a:lstStyle/>
          <a:p>
            <a:r>
              <a:rPr lang="pl-PL" dirty="0" smtClean="0"/>
              <a:t>Jeśli część treści efektu jest realizowana podczas praktyk należy je podkreślić.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85242"/>
          </a:xfrm>
        </p:spPr>
        <p:txBody>
          <a:bodyPr>
            <a:normAutofit/>
          </a:bodyPr>
          <a:lstStyle/>
          <a:p>
            <a:r>
              <a:rPr lang="pl-PL" sz="3000" dirty="0" smtClean="0"/>
              <a:t>Przykład oceny realizowanych efektów</a:t>
            </a:r>
            <a:endParaRPr lang="pl-PL" sz="3000" dirty="0"/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395536" y="3429000"/>
            <a:ext cx="8291264" cy="3096344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Student odbył praktykę w zakładzie diagnostyki obrazowej wyposażonym w aparaturę rentgenowską, tomograf komputerowy oraz densytometr.</a:t>
            </a:r>
          </a:p>
          <a:p>
            <a:r>
              <a:rPr lang="pl-PL" dirty="0" smtClean="0"/>
              <a:t>Należy podkreślić rodzaj aparatury/badań, które dotyczą odbytej praktyki.</a:t>
            </a:r>
            <a:endParaRPr lang="pl-PL" dirty="0"/>
          </a:p>
        </p:txBody>
      </p:sp>
      <p:grpSp>
        <p:nvGrpSpPr>
          <p:cNvPr id="33" name="Grupa 32"/>
          <p:cNvGrpSpPr/>
          <p:nvPr/>
        </p:nvGrpSpPr>
        <p:grpSpPr>
          <a:xfrm>
            <a:off x="395536" y="1484784"/>
            <a:ext cx="6067425" cy="1009650"/>
            <a:chOff x="467544" y="2491358"/>
            <a:chExt cx="6067425" cy="1009650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7544" y="2491358"/>
              <a:ext cx="6067425" cy="100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Łącznik prosty 17"/>
            <p:cNvCxnSpPr/>
            <p:nvPr/>
          </p:nvCxnSpPr>
          <p:spPr>
            <a:xfrm>
              <a:off x="3347864" y="2996952"/>
              <a:ext cx="972016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>
            <a:xfrm>
              <a:off x="3707904" y="3356992"/>
              <a:ext cx="576064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530926" y="3475130"/>
              <a:ext cx="1152128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>
            <a:xfrm flipV="1">
              <a:off x="3215606" y="3149594"/>
              <a:ext cx="1140370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Łącznik prosty 27"/>
            <p:cNvCxnSpPr/>
            <p:nvPr/>
          </p:nvCxnSpPr>
          <p:spPr>
            <a:xfrm flipV="1">
              <a:off x="516300" y="3310862"/>
              <a:ext cx="887348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ole tekstowe 29"/>
            <p:cNvSpPr txBox="1"/>
            <p:nvPr/>
          </p:nvSpPr>
          <p:spPr>
            <a:xfrm>
              <a:off x="5381340" y="2780928"/>
              <a:ext cx="6308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 smtClean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+4</a:t>
              </a:r>
              <a:endParaRPr lang="pl-PL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85242"/>
          </a:xfrm>
        </p:spPr>
        <p:txBody>
          <a:bodyPr>
            <a:normAutofit/>
          </a:bodyPr>
          <a:lstStyle/>
          <a:p>
            <a:r>
              <a:rPr lang="pl-PL" sz="3000" dirty="0" smtClean="0"/>
              <a:t>Przykład oceny realizowanych efektów</a:t>
            </a:r>
            <a:endParaRPr lang="pl-PL" sz="3000" dirty="0"/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395536" y="3068960"/>
            <a:ext cx="8291264" cy="3096344"/>
          </a:xfrm>
        </p:spPr>
        <p:txBody>
          <a:bodyPr>
            <a:normAutofit/>
          </a:bodyPr>
          <a:lstStyle/>
          <a:p>
            <a:r>
              <a:rPr lang="pl-PL" dirty="0" smtClean="0"/>
              <a:t>Student odbywa praktykę w pracowni elektrokardiograficznej oraz badań spirometrycznych.</a:t>
            </a:r>
          </a:p>
          <a:p>
            <a:r>
              <a:rPr lang="pl-PL" dirty="0" smtClean="0"/>
              <a:t>Należy podkreślić aparaturę/badania, które dotyczą odbytej praktyki.</a:t>
            </a:r>
            <a:endParaRPr lang="pl-PL" dirty="0"/>
          </a:p>
        </p:txBody>
      </p:sp>
      <p:grpSp>
        <p:nvGrpSpPr>
          <p:cNvPr id="25" name="Grupa 24"/>
          <p:cNvGrpSpPr/>
          <p:nvPr/>
        </p:nvGrpSpPr>
        <p:grpSpPr>
          <a:xfrm>
            <a:off x="1500336" y="1412776"/>
            <a:ext cx="6096000" cy="369332"/>
            <a:chOff x="539552" y="2950822"/>
            <a:chExt cx="6096000" cy="369332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3020578"/>
              <a:ext cx="6096000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6" name="Łącznik prosty 25"/>
            <p:cNvCxnSpPr/>
            <p:nvPr/>
          </p:nvCxnSpPr>
          <p:spPr>
            <a:xfrm flipV="1">
              <a:off x="3275928" y="3192724"/>
              <a:ext cx="648000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Łącznik prosty 27"/>
            <p:cNvCxnSpPr/>
            <p:nvPr/>
          </p:nvCxnSpPr>
          <p:spPr>
            <a:xfrm flipV="1">
              <a:off x="2463516" y="3195724"/>
              <a:ext cx="324000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ole tekstowe 29"/>
            <p:cNvSpPr txBox="1"/>
            <p:nvPr/>
          </p:nvSpPr>
          <p:spPr>
            <a:xfrm>
              <a:off x="5508104" y="2950822"/>
              <a:ext cx="4147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205</TotalTime>
  <Words>443</Words>
  <Application>Microsoft Office PowerPoint</Application>
  <PresentationFormat>Pokaz na ekranie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Century Gothic</vt:lpstr>
      <vt:lpstr>Verdana</vt:lpstr>
      <vt:lpstr>Wingdings 2</vt:lpstr>
      <vt:lpstr>Energetyczny</vt:lpstr>
      <vt:lpstr>Instrukcja prawidłowego wypełniania dokumentów praktyki zawodowej</vt:lpstr>
      <vt:lpstr>Prezentacja programu PowerPoint</vt:lpstr>
      <vt:lpstr>Uwagi dotyczące prawidłowego wypełnienia Dziennika praktyki</vt:lpstr>
      <vt:lpstr>Prezentacja programu PowerPoint</vt:lpstr>
      <vt:lpstr>Uwagi dotyczące ocenianych efektów</vt:lpstr>
      <vt:lpstr>Uwagi dotyczące ocenianych efektów</vt:lpstr>
      <vt:lpstr>Uwagi dotyczące ocenianych efektów</vt:lpstr>
      <vt:lpstr>Przykład oceny realizowanych efektów</vt:lpstr>
      <vt:lpstr>Przykład oceny realizowanych efektów</vt:lpstr>
      <vt:lpstr>UWAGA!!!</vt:lpstr>
      <vt:lpstr>UWAGA!!!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Instrukcja prawidłowego wypełniania dzienników praktyk</dc:title>
  <dc:creator>Y550</dc:creator>
  <cp:lastModifiedBy>Dagmara Mulczyk</cp:lastModifiedBy>
  <cp:revision>26</cp:revision>
  <dcterms:created xsi:type="dcterms:W3CDTF">2018-07-05T20:47:26Z</dcterms:created>
  <dcterms:modified xsi:type="dcterms:W3CDTF">2020-10-30T10:48:19Z</dcterms:modified>
</cp:coreProperties>
</file>